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646"/>
    <a:srgbClr val="00FF00"/>
    <a:srgbClr val="0000FF"/>
    <a:srgbClr val="4F81B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129" d="100"/>
          <a:sy n="129" d="100"/>
        </p:scale>
        <p:origin x="-67" y="-49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093731F-789F-45CC-BEDF-7026F0EF2632}" type="datetimeFigureOut">
              <a:rPr lang="en-US" smtClean="0"/>
              <a:pPr/>
              <a:t>8/14/2021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2FA96DB-654D-4A5B-ABF6-26CBEBA8A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32C9B-931E-42F9-8E44-2E7F835AF487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D8BA9-D93C-4908-81C2-E65413726C60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64C2A-BFEF-4D2F-9F0D-7380B754F627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4009A-00FA-44C2-A8B4-EAC16850D6A0}" type="datetime1">
              <a:rPr lang="en-US" smtClean="0"/>
              <a:t>8/14/2021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68FF5-A2C4-4AFC-8318-8B95230D8266}" type="datetime1">
              <a:rPr lang="en-US" smtClean="0"/>
              <a:t>8/14/2021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A7F54-B067-4E7B-8705-98F93A34F6A0}" type="datetime1">
              <a:rPr lang="en-US" smtClean="0"/>
              <a:t>8/14/2021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2641C-7B3D-496D-AA29-DA944955A431}" type="datetime1">
              <a:rPr lang="en-US" smtClean="0"/>
              <a:t>8/14/2021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2021 </a:t>
            </a:r>
            <a:r>
              <a:rPr lang="en-US" dirty="0" err="1" smtClean="0"/>
              <a:t>EdgeImpulse</a:t>
            </a:r>
            <a:r>
              <a:rPr lang="en-US" dirty="0" smtClean="0"/>
              <a:t>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ransition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044708" y="1469231"/>
            <a:ext cx="7054585" cy="1102519"/>
          </a:xfrm>
        </p:spPr>
        <p:txBody>
          <a:bodyPr>
            <a:noAutofit/>
          </a:bodyPr>
          <a:lstStyle/>
          <a:p>
            <a:r>
              <a:rPr lang="en-US" dirty="0" smtClean="0"/>
              <a:t>Computer Vision with Embedded Machine Learning</a:t>
            </a: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288401" y="2859785"/>
            <a:ext cx="6400800" cy="1314450"/>
          </a:xfrm>
        </p:spPr>
        <p:txBody>
          <a:bodyPr/>
          <a:lstStyle/>
          <a:p>
            <a:r>
              <a:rPr lang="en-US" dirty="0" smtClean="0"/>
              <a:t>What is Computer Vision?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Google Drive\Editing - Video\Course - Embedded Machine Learning Vision\1.1.1 - What is Computer Vision\canon-dsl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283965" y="2571751"/>
            <a:ext cx="1209747" cy="8064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9800000">
            <a:off x="3242626" y="3144718"/>
            <a:ext cx="1785817" cy="691284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Light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23109" y="2226108"/>
            <a:ext cx="2079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CMOS Image Sensor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Google Drive\Editing - Video\Course - Embedded Machine Learning Vision\1.1.1 - What is Computer Vision\evergreen-2025158_1280_sk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75" y="1016361"/>
            <a:ext cx="2265362" cy="2000250"/>
          </a:xfrm>
          <a:prstGeom prst="rect">
            <a:avLst/>
          </a:prstGeom>
          <a:noFill/>
        </p:spPr>
      </p:pic>
      <p:sp>
        <p:nvSpPr>
          <p:cNvPr id="4" name="Right Arrow 3"/>
          <p:cNvSpPr/>
          <p:nvPr/>
        </p:nvSpPr>
        <p:spPr>
          <a:xfrm>
            <a:off x="2555755" y="1707645"/>
            <a:ext cx="1094533" cy="691284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Light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lowchart: Delay 8"/>
          <p:cNvSpPr/>
          <p:nvPr/>
        </p:nvSpPr>
        <p:spPr>
          <a:xfrm flipH="1">
            <a:off x="3823107" y="1592431"/>
            <a:ext cx="115215" cy="921712"/>
          </a:xfrm>
          <a:prstGeom prst="flowChartDelay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Delay 9"/>
          <p:cNvSpPr/>
          <p:nvPr/>
        </p:nvSpPr>
        <p:spPr>
          <a:xfrm flipH="1">
            <a:off x="4744821" y="1592431"/>
            <a:ext cx="115215" cy="921712"/>
          </a:xfrm>
          <a:prstGeom prst="flowChartDelay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80716" y="1246789"/>
            <a:ext cx="955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Lens(</a:t>
            </a:r>
            <a:r>
              <a:rPr lang="en-US" dirty="0" err="1" smtClean="0"/>
              <a:t>es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765502" y="1592431"/>
            <a:ext cx="1152140" cy="9217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apezoid 11"/>
          <p:cNvSpPr/>
          <p:nvPr/>
        </p:nvSpPr>
        <p:spPr>
          <a:xfrm rot="16200000">
            <a:off x="5436106" y="1822858"/>
            <a:ext cx="576070" cy="460857"/>
          </a:xfrm>
          <a:prstGeom prst="trapezoid">
            <a:avLst>
              <a:gd name="adj" fmla="val 27401"/>
            </a:avLst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975249" y="1880466"/>
            <a:ext cx="576070" cy="345642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90463" y="1362003"/>
            <a:ext cx="14475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 Sensor</a:t>
            </a:r>
            <a:endParaRPr lang="en-US" dirty="0"/>
          </a:p>
        </p:txBody>
      </p:sp>
      <p:pic>
        <p:nvPicPr>
          <p:cNvPr id="1027" name="Picture 3" descr="C:\Users\sgmustadio\Downloads\cpu-2488091_128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0638" y="1592431"/>
            <a:ext cx="921712" cy="92171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6242603" y="1131575"/>
            <a:ext cx="1644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Microcontroller</a:t>
            </a:r>
            <a:endParaRPr lang="en-US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5954568" y="1866900"/>
            <a:ext cx="576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954568" y="1962910"/>
            <a:ext cx="576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954568" y="2143433"/>
            <a:ext cx="576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954568" y="2239443"/>
            <a:ext cx="576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955107" y="2054042"/>
            <a:ext cx="576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394743" y="1866900"/>
            <a:ext cx="6976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421048" y="1962150"/>
            <a:ext cx="6351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8" name="Picture 4" descr="C:\Users\sgmustadio\Downloads\sd-6082615_1280 (1)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70813" y="1765253"/>
            <a:ext cx="596683" cy="806498"/>
          </a:xfrm>
          <a:prstGeom prst="rect">
            <a:avLst/>
          </a:prstGeom>
          <a:noFill/>
        </p:spPr>
      </p:pic>
      <p:sp>
        <p:nvSpPr>
          <p:cNvPr id="32" name="Rectangle 31"/>
          <p:cNvSpPr/>
          <p:nvPr/>
        </p:nvSpPr>
        <p:spPr>
          <a:xfrm>
            <a:off x="6991495" y="2859786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221923" y="2859785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209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452351" y="2859786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199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682779" y="2859785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198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913206" y="2859786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991494" y="3090214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204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221922" y="3090213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7452350" y="3090214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199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682778" y="3090213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913205" y="3090214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991494" y="3320642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221922" y="3320641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452350" y="3320642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682778" y="3320641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913205" y="3320642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208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991494" y="3551070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221922" y="3551069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452350" y="3551070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682778" y="3551069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36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913205" y="3551070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209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143635" y="2859785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8143634" y="3090213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143634" y="3320641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199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143634" y="3551069"/>
            <a:ext cx="230427" cy="230427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197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645853" y="3205428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876281" y="3205427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106709" y="3205428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44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337137" y="3205427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567564" y="3205428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44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645852" y="3435856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44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876280" y="3435855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44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106708" y="3435856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337136" y="3435855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567563" y="3435856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645852" y="3666284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876280" y="3666283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106708" y="3666284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337136" y="3666283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567563" y="3666284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645852" y="3896712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876280" y="3896711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106708" y="3896712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337136" y="3896711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36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7567563" y="3896712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7797993" y="3205427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7797992" y="3435855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44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797992" y="3666283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7797992" y="3896711"/>
            <a:ext cx="230427" cy="230427"/>
          </a:xfrm>
          <a:prstGeom prst="rect">
            <a:avLst/>
          </a:prstGeom>
          <a:solidFill>
            <a:srgbClr val="00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43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300211" y="3551070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16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530639" y="3551069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17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6761067" y="3551070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18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6991495" y="3551069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7221922" y="3551070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14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300210" y="3781498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14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530638" y="3781497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761066" y="3781498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991494" y="3781497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27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221921" y="3781498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6300210" y="4011926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6530638" y="4011925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6761066" y="4011926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30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991494" y="4011925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31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7221921" y="4011926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300210" y="4242354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530638" y="4242353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32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6761066" y="4242354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6991494" y="4242353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36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7221921" y="4242354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33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7452351" y="3551069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15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7452350" y="3781497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29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7452350" y="4011925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7452350" y="4242353"/>
            <a:ext cx="230427" cy="230427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35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394743" y="4472781"/>
            <a:ext cx="54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Red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7682778" y="4127139"/>
            <a:ext cx="760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Green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8028420" y="3781497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Blue</a:t>
            </a:r>
            <a:endParaRPr lang="en-US" dirty="0"/>
          </a:p>
        </p:txBody>
      </p:sp>
      <p:sp>
        <p:nvSpPr>
          <p:cNvPr id="108" name="Footer Placeholder 10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7" grpId="0" animBg="1"/>
      <p:bldP spid="12" grpId="0" animBg="1"/>
      <p:bldP spid="13" grpId="0" animBg="1"/>
      <p:bldP spid="14" grpId="0"/>
      <p:bldP spid="18" grpId="0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/>
      <p:bldP spid="106" grpId="0"/>
      <p:bldP spid="10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sgmustadio\Downloads\sd-6082615_128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566130" y="2870092"/>
            <a:ext cx="596683" cy="806498"/>
          </a:xfrm>
          <a:prstGeom prst="rect">
            <a:avLst/>
          </a:prstGeom>
          <a:noFill/>
        </p:spPr>
      </p:pic>
      <p:pic>
        <p:nvPicPr>
          <p:cNvPr id="2050" name="Picture 2" descr="C:\Users\sgmustadio\Downloads\laptop-158648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4899" y="613112"/>
            <a:ext cx="5031916" cy="3435855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>
            <a:off x="2325327" y="3205427"/>
            <a:ext cx="46085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1" name="Picture 3" descr="E:\Google Drive\Editing - Video\Course - Embedded Machine Learning Vision\1.1.1 - What is Computer Vision\evergreen-2025158_128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25" y="843540"/>
            <a:ext cx="3099350" cy="1588764"/>
          </a:xfrm>
          <a:prstGeom prst="rect">
            <a:avLst/>
          </a:prstGeom>
          <a:noFill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gmustadio\Downloads\camera-32871_1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117" y="209863"/>
            <a:ext cx="2792496" cy="2131459"/>
          </a:xfrm>
          <a:prstGeom prst="rect">
            <a:avLst/>
          </a:prstGeom>
          <a:noFill/>
        </p:spPr>
      </p:pic>
      <p:pic>
        <p:nvPicPr>
          <p:cNvPr id="15" name="Picture 14" descr="C:\Users\sgmustadio\Downloads\24712670408_98cc0d61b4_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9607" y="901147"/>
            <a:ext cx="3974883" cy="2649275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6012175" y="3550844"/>
            <a:ext cx="259231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 smtClean="0"/>
              <a:t>“Thermal image of a building”, by Marco </a:t>
            </a:r>
            <a:r>
              <a:rPr lang="en-US" sz="800" dirty="0" err="1" smtClean="0"/>
              <a:t>Verch</a:t>
            </a:r>
            <a:r>
              <a:rPr lang="en-US" sz="800" dirty="0" smtClean="0"/>
              <a:t> (CC BY 2.0)</a:t>
            </a:r>
          </a:p>
        </p:txBody>
      </p:sp>
      <p:pic>
        <p:nvPicPr>
          <p:cNvPr id="3087" name="Picture 15" descr="C:\Users\sgmustadio\Downloads\mountain-1462655_12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724" y="2974999"/>
            <a:ext cx="2771092" cy="1822859"/>
          </a:xfrm>
          <a:prstGeom prst="rect">
            <a:avLst/>
          </a:prstGeom>
          <a:noFill/>
        </p:spPr>
      </p:pic>
      <p:sp>
        <p:nvSpPr>
          <p:cNvPr id="18" name="Down Arrow 17"/>
          <p:cNvSpPr/>
          <p:nvPr/>
        </p:nvSpPr>
        <p:spPr>
          <a:xfrm>
            <a:off x="1634043" y="2398929"/>
            <a:ext cx="806498" cy="5184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 descr="https://upload.wikimedia.org/wikipedia/commons/thumb/6/6b/Pedro_Duque_participates_in_Ultrasound_proficiency_training_with_Jessica_Meir_%28closeup%29.jpg/640px-Pedro_Duque_participates_in_Ultrasound_proficiency_training_with_Jessica_Meir_%28closeup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4821" y="94649"/>
            <a:ext cx="3391204" cy="2246673"/>
          </a:xfrm>
          <a:prstGeom prst="rect">
            <a:avLst/>
          </a:prstGeom>
          <a:noFill/>
        </p:spPr>
      </p:pic>
      <p:pic>
        <p:nvPicPr>
          <p:cNvPr id="7" name="Picture 14" descr="E:\Google Drive\Editing - Video\Course - Embedded Machine Learning Vision\1.1.1 - What is Computer Vision\ultrasound-509396_1280_sk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105" y="2955814"/>
            <a:ext cx="2003131" cy="2093038"/>
          </a:xfrm>
          <a:prstGeom prst="rect">
            <a:avLst/>
          </a:prstGeom>
          <a:noFill/>
        </p:spPr>
      </p:pic>
      <p:pic>
        <p:nvPicPr>
          <p:cNvPr id="8" name="Picture 6" descr="C:\Users\sgmustadio\Downloads\1189px-TEI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54" y="2955813"/>
            <a:ext cx="3456420" cy="2093038"/>
          </a:xfrm>
          <a:prstGeom prst="rect">
            <a:avLst/>
          </a:prstGeom>
          <a:noFill/>
        </p:spPr>
      </p:pic>
      <p:pic>
        <p:nvPicPr>
          <p:cNvPr id="9" name="Picture 7" descr="C:\Users\sgmustadio\Downloads\SIR-C_X-SAR_JP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2331" y="94649"/>
            <a:ext cx="2246673" cy="2246673"/>
          </a:xfrm>
          <a:prstGeom prst="rect">
            <a:avLst/>
          </a:prstGeom>
          <a:noFill/>
        </p:spPr>
      </p:pic>
      <p:sp>
        <p:nvSpPr>
          <p:cNvPr id="10" name="Down Arrow 9"/>
          <p:cNvSpPr/>
          <p:nvPr/>
        </p:nvSpPr>
        <p:spPr>
          <a:xfrm>
            <a:off x="1403615" y="2398929"/>
            <a:ext cx="806498" cy="5184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012175" y="2398929"/>
            <a:ext cx="806498" cy="5184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8654" y="2341322"/>
            <a:ext cx="1382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 smtClean="0"/>
              <a:t>SIR-C/X-SAR imaging radar on Space Shuttle Endeavour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13362" y="2740370"/>
            <a:ext cx="92171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 err="1" smtClean="0"/>
              <a:t>Teide</a:t>
            </a:r>
            <a:r>
              <a:rPr lang="en-US" sz="800" dirty="0" smtClean="0"/>
              <a:t> volcano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C:\Users\sgmustadio\Downloads\mountain-1462655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938" y="49177"/>
            <a:ext cx="3834791" cy="2522573"/>
          </a:xfrm>
          <a:prstGeom prst="rect">
            <a:avLst/>
          </a:prstGeom>
          <a:noFill/>
        </p:spPr>
      </p:pic>
      <p:pic>
        <p:nvPicPr>
          <p:cNvPr id="5" name="Picture 4" descr="C:\Users\sgmustadio\Downloads\24712670408_98cc0d61b4_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856" y="49177"/>
            <a:ext cx="3784784" cy="2522573"/>
          </a:xfrm>
          <a:prstGeom prst="rect">
            <a:avLst/>
          </a:prstGeom>
          <a:noFill/>
        </p:spPr>
      </p:pic>
      <p:pic>
        <p:nvPicPr>
          <p:cNvPr id="6" name="Picture 6" descr="C:\Users\sgmustadio\Downloads\1189px-TEI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4724" y="2617222"/>
            <a:ext cx="4090659" cy="2477102"/>
          </a:xfrm>
          <a:prstGeom prst="rect">
            <a:avLst/>
          </a:prstGeom>
          <a:noFill/>
        </p:spPr>
      </p:pic>
      <p:pic>
        <p:nvPicPr>
          <p:cNvPr id="7" name="Picture 14" descr="E:\Google Drive\Editing - Video\Course - Embedded Machine Learning Vision\1.1.1 - What is Computer Vision\ultrasound-509396_1280_ske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40" y="2617222"/>
            <a:ext cx="2370698" cy="247710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613362" y="1650038"/>
            <a:ext cx="230428" cy="7488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440541" y="1280706"/>
            <a:ext cx="59054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Tree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27389" y="958754"/>
            <a:ext cx="115214" cy="2304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27389" y="774088"/>
            <a:ext cx="691284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Window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1576436" y="3839104"/>
            <a:ext cx="288036" cy="1152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016872" y="3954318"/>
            <a:ext cx="0" cy="28803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94899" y="3839104"/>
            <a:ext cx="748891" cy="25923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016872" y="3493462"/>
            <a:ext cx="0" cy="2304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491067" y="2974999"/>
            <a:ext cx="108003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Predicted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Lava flow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394743" y="3746366"/>
            <a:ext cx="377769" cy="4159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164315" y="3377034"/>
            <a:ext cx="848336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Tumor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24" grpId="0"/>
      <p:bldP spid="25" grpId="0" animBg="1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f/f4/Image-segmentation-example.jpg/640px-Image-segmentation-examp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10" y="1189182"/>
            <a:ext cx="3610039" cy="2707529"/>
          </a:xfrm>
          <a:prstGeom prst="rect">
            <a:avLst/>
          </a:prstGeom>
          <a:noFill/>
        </p:spPr>
      </p:pic>
      <p:pic>
        <p:nvPicPr>
          <p:cNvPr id="1028" name="Picture 4" descr="https://upload.wikimedia.org/wikipedia/commons/thumb/1/19/Image-segmentation-example-segmented.png/640px-Image-segmentation-example-segment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32856" y="1189182"/>
            <a:ext cx="3610038" cy="2707529"/>
          </a:xfrm>
          <a:prstGeom prst="rect">
            <a:avLst/>
          </a:prstGeom>
          <a:noFill/>
        </p:spPr>
      </p:pic>
      <p:sp>
        <p:nvSpPr>
          <p:cNvPr id="6" name="Down Arrow 5"/>
          <p:cNvSpPr/>
          <p:nvPr/>
        </p:nvSpPr>
        <p:spPr>
          <a:xfrm rot="16200000">
            <a:off x="4197554" y="2398929"/>
            <a:ext cx="806498" cy="5184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815849" y="4339124"/>
            <a:ext cx="1335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We are here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2500798" y="435045"/>
            <a:ext cx="4142405" cy="4273411"/>
          </a:xfrm>
          <a:prstGeom prst="ellipse">
            <a:avLst/>
          </a:prstGeom>
          <a:solidFill>
            <a:srgbClr val="4F81BD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endParaRPr lang="en-US" dirty="0" smtClean="0"/>
          </a:p>
        </p:txBody>
      </p:sp>
      <p:sp>
        <p:nvSpPr>
          <p:cNvPr id="8" name="Oval 7"/>
          <p:cNvSpPr/>
          <p:nvPr/>
        </p:nvSpPr>
        <p:spPr>
          <a:xfrm>
            <a:off x="4367727" y="1702399"/>
            <a:ext cx="2016245" cy="201624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Machine</a:t>
            </a:r>
          </a:p>
          <a:p>
            <a:pPr algn="ctr"/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788833" y="1702399"/>
            <a:ext cx="2016245" cy="2016245"/>
          </a:xfrm>
          <a:prstGeom prst="ellipse">
            <a:avLst/>
          </a:prstGeom>
          <a:solidFill>
            <a:srgbClr val="F79646">
              <a:alpha val="50196"/>
            </a:srgb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/>
              <a:t>Computer</a:t>
            </a:r>
          </a:p>
          <a:p>
            <a:pPr algn="ctr"/>
            <a:r>
              <a:rPr lang="en-US" dirty="0" smtClean="0"/>
              <a:t>Vision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34899" y="607866"/>
            <a:ext cx="14795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Artificial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Intelligence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4574650" y="2969754"/>
            <a:ext cx="1267354" cy="15540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76;p20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309082" y="1477217"/>
            <a:ext cx="2534708" cy="1683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0" name="Picture 2" descr="C:\Users\sgmustadio\Downloads\kitty-2948404_1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906" y="3263034"/>
            <a:ext cx="2487884" cy="1683210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Classification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493713" y="2576258"/>
            <a:ext cx="1267353" cy="1267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Model</a:t>
            </a:r>
            <a:endParaRPr lang="en-US" dirty="0"/>
          </a:p>
        </p:txBody>
      </p:sp>
      <p:cxnSp>
        <p:nvCxnSpPr>
          <p:cNvPr id="10" name="Straight Arrow Connector 9"/>
          <p:cNvCxnSpPr>
            <a:stCxn id="4" idx="3"/>
            <a:endCxn id="8" idx="2"/>
          </p:cNvCxnSpPr>
          <p:nvPr/>
        </p:nvCxnSpPr>
        <p:spPr>
          <a:xfrm>
            <a:off x="2843790" y="2318822"/>
            <a:ext cx="2649923" cy="8911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6"/>
          </p:cNvCxnSpPr>
          <p:nvPr/>
        </p:nvCxnSpPr>
        <p:spPr>
          <a:xfrm>
            <a:off x="6761066" y="3209935"/>
            <a:ext cx="97932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40386" y="3025269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dog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7410" idx="3"/>
            <a:endCxn id="8" idx="2"/>
          </p:cNvCxnSpPr>
          <p:nvPr/>
        </p:nvCxnSpPr>
        <p:spPr>
          <a:xfrm flipV="1">
            <a:off x="2843790" y="3209935"/>
            <a:ext cx="2649923" cy="8947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740386" y="3032606"/>
            <a:ext cx="465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cat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Classification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493713" y="2576258"/>
            <a:ext cx="1267353" cy="1267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Model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8" idx="6"/>
          </p:cNvCxnSpPr>
          <p:nvPr/>
        </p:nvCxnSpPr>
        <p:spPr>
          <a:xfrm>
            <a:off x="6761066" y="3209935"/>
            <a:ext cx="97932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740386" y="3025269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dog?</a:t>
            </a:r>
            <a:endParaRPr lang="en-US" dirty="0"/>
          </a:p>
        </p:txBody>
      </p:sp>
      <p:pic>
        <p:nvPicPr>
          <p:cNvPr id="18434" name="Picture 2" descr="C:\Users\sgmustadio\Downloads\pets-3715733_1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906" y="2365362"/>
            <a:ext cx="2534707" cy="1689145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/>
          <p:nvPr/>
        </p:nvCxnSpPr>
        <p:spPr>
          <a:xfrm>
            <a:off x="2890613" y="3209935"/>
            <a:ext cx="26031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 Detection</a:t>
            </a:r>
            <a:endParaRPr lang="en-US" dirty="0"/>
          </a:p>
        </p:txBody>
      </p:sp>
      <p:pic>
        <p:nvPicPr>
          <p:cNvPr id="19458" name="Picture 2" descr="C:\Users\sgmustadio\Downloads\35477618781_4445e53d96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5080" y="1063229"/>
            <a:ext cx="6713840" cy="352476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14393" y="4587995"/>
            <a:ext cx="34145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 smtClean="0"/>
              <a:t>“The future of computer vision,” by </a:t>
            </a:r>
            <a:r>
              <a:rPr lang="en-US" sz="800" dirty="0" err="1" smtClean="0"/>
              <a:t>ShashiBellamkonda</a:t>
            </a:r>
            <a:r>
              <a:rPr lang="en-US" sz="800" dirty="0" smtClean="0"/>
              <a:t> (CC BY 2.0)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sgmustadio\Downloads\building-1295569_1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60" y="572811"/>
            <a:ext cx="2331370" cy="2934271"/>
          </a:xfrm>
          <a:prstGeom prst="rect">
            <a:avLst/>
          </a:prstGeom>
          <a:noFill/>
        </p:spPr>
      </p:pic>
      <p:pic>
        <p:nvPicPr>
          <p:cNvPr id="20484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9432" y="745632"/>
            <a:ext cx="179292" cy="217088"/>
          </a:xfrm>
          <a:prstGeom prst="rect">
            <a:avLst/>
          </a:prstGeom>
          <a:noFill/>
        </p:spPr>
      </p:pic>
      <p:pic>
        <p:nvPicPr>
          <p:cNvPr id="7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0140" y="1206488"/>
            <a:ext cx="179292" cy="217088"/>
          </a:xfrm>
          <a:prstGeom prst="rect">
            <a:avLst/>
          </a:prstGeom>
          <a:noFill/>
        </p:spPr>
      </p:pic>
      <p:pic>
        <p:nvPicPr>
          <p:cNvPr id="8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9786" y="1501193"/>
            <a:ext cx="179292" cy="217088"/>
          </a:xfrm>
          <a:prstGeom prst="rect">
            <a:avLst/>
          </a:prstGeom>
          <a:noFill/>
        </p:spPr>
      </p:pic>
      <p:pic>
        <p:nvPicPr>
          <p:cNvPr id="9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40568" y="1033256"/>
            <a:ext cx="179292" cy="217088"/>
          </a:xfrm>
          <a:prstGeom prst="rect">
            <a:avLst/>
          </a:prstGeom>
          <a:noFill/>
        </p:spPr>
      </p:pic>
      <p:pic>
        <p:nvPicPr>
          <p:cNvPr id="10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8724" y="1955379"/>
            <a:ext cx="179292" cy="217088"/>
          </a:xfrm>
          <a:prstGeom prst="rect">
            <a:avLst/>
          </a:prstGeom>
          <a:noFill/>
        </p:spPr>
      </p:pic>
      <p:pic>
        <p:nvPicPr>
          <p:cNvPr id="11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5984" y="572811"/>
            <a:ext cx="179292" cy="217088"/>
          </a:xfrm>
          <a:prstGeom prst="rect">
            <a:avLst/>
          </a:prstGeom>
          <a:noFill/>
        </p:spPr>
      </p:pic>
      <p:pic>
        <p:nvPicPr>
          <p:cNvPr id="12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276" y="772312"/>
            <a:ext cx="179292" cy="217088"/>
          </a:xfrm>
          <a:prstGeom prst="rect">
            <a:avLst/>
          </a:prstGeom>
          <a:noFill/>
        </p:spPr>
      </p:pic>
      <p:pic>
        <p:nvPicPr>
          <p:cNvPr id="13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4568" y="1033256"/>
            <a:ext cx="179292" cy="217088"/>
          </a:xfrm>
          <a:prstGeom prst="rect">
            <a:avLst/>
          </a:prstGeom>
          <a:noFill/>
        </p:spPr>
      </p:pic>
      <p:pic>
        <p:nvPicPr>
          <p:cNvPr id="14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4922" y="1609737"/>
            <a:ext cx="179292" cy="217088"/>
          </a:xfrm>
          <a:prstGeom prst="rect">
            <a:avLst/>
          </a:prstGeom>
          <a:noFill/>
        </p:spPr>
      </p:pic>
      <p:pic>
        <p:nvPicPr>
          <p:cNvPr id="15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0214" y="1609737"/>
            <a:ext cx="179292" cy="217088"/>
          </a:xfrm>
          <a:prstGeom prst="rect">
            <a:avLst/>
          </a:prstGeom>
          <a:noFill/>
        </p:spPr>
      </p:pic>
      <p:pic>
        <p:nvPicPr>
          <p:cNvPr id="16" name="Picture 4" descr="E:\Google Drive\Editing - Video\Course - Embedded Machine Learning Vision\1.1.1 - What is Computer Vision\web-camera-6183190_1280_tran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5630" y="1315032"/>
            <a:ext cx="179292" cy="217088"/>
          </a:xfrm>
          <a:prstGeom prst="rect">
            <a:avLst/>
          </a:prstGeom>
          <a:noFill/>
        </p:spPr>
      </p:pic>
      <p:cxnSp>
        <p:nvCxnSpPr>
          <p:cNvPr id="18" name="Straight Connector 17"/>
          <p:cNvCxnSpPr>
            <a:stCxn id="20484" idx="3"/>
          </p:cNvCxnSpPr>
          <p:nvPr/>
        </p:nvCxnSpPr>
        <p:spPr>
          <a:xfrm>
            <a:off x="3368724" y="854176"/>
            <a:ext cx="511992" cy="677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9" idx="3"/>
          </p:cNvCxnSpPr>
          <p:nvPr/>
        </p:nvCxnSpPr>
        <p:spPr>
          <a:xfrm>
            <a:off x="3419860" y="1141800"/>
            <a:ext cx="460856" cy="39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" idx="3"/>
          </p:cNvCxnSpPr>
          <p:nvPr/>
        </p:nvCxnSpPr>
        <p:spPr>
          <a:xfrm>
            <a:off x="3189432" y="1315032"/>
            <a:ext cx="691284" cy="217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8" idx="3"/>
          </p:cNvCxnSpPr>
          <p:nvPr/>
        </p:nvCxnSpPr>
        <p:spPr>
          <a:xfrm flipV="1">
            <a:off x="3279078" y="1532120"/>
            <a:ext cx="601638" cy="77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5" idx="3"/>
          </p:cNvCxnSpPr>
          <p:nvPr/>
        </p:nvCxnSpPr>
        <p:spPr>
          <a:xfrm flipV="1">
            <a:off x="3509506" y="1532120"/>
            <a:ext cx="371210" cy="186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0" idx="3"/>
          </p:cNvCxnSpPr>
          <p:nvPr/>
        </p:nvCxnSpPr>
        <p:spPr>
          <a:xfrm flipV="1">
            <a:off x="3548016" y="1532120"/>
            <a:ext cx="332700" cy="531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1" idx="1"/>
          </p:cNvCxnSpPr>
          <p:nvPr/>
        </p:nvCxnSpPr>
        <p:spPr>
          <a:xfrm flipH="1">
            <a:off x="5148070" y="681355"/>
            <a:ext cx="447914" cy="850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2" idx="1"/>
          </p:cNvCxnSpPr>
          <p:nvPr/>
        </p:nvCxnSpPr>
        <p:spPr>
          <a:xfrm flipH="1">
            <a:off x="5148070" y="880856"/>
            <a:ext cx="627206" cy="6512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3" idx="1"/>
          </p:cNvCxnSpPr>
          <p:nvPr/>
        </p:nvCxnSpPr>
        <p:spPr>
          <a:xfrm flipH="1">
            <a:off x="5148070" y="1141800"/>
            <a:ext cx="806498" cy="390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6" idx="1"/>
          </p:cNvCxnSpPr>
          <p:nvPr/>
        </p:nvCxnSpPr>
        <p:spPr>
          <a:xfrm flipH="1">
            <a:off x="5148070" y="1423576"/>
            <a:ext cx="537560" cy="1085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4" idx="1"/>
          </p:cNvCxnSpPr>
          <p:nvPr/>
        </p:nvCxnSpPr>
        <p:spPr>
          <a:xfrm flipH="1" flipV="1">
            <a:off x="5148070" y="1532120"/>
            <a:ext cx="716852" cy="1861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149760" y="3781497"/>
            <a:ext cx="3149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240 x 240 x 8 x 30 x 1  = 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5235656" y="3781497"/>
            <a:ext cx="1813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13.824 Mbps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2163071" y="4126735"/>
            <a:ext cx="1478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Number of pixels</a:t>
            </a:r>
            <a:endParaRPr lang="en-US" sz="1400" dirty="0"/>
          </a:p>
        </p:txBody>
      </p:sp>
      <p:sp>
        <p:nvSpPr>
          <p:cNvPr id="42" name="TextBox 41"/>
          <p:cNvSpPr txBox="1"/>
          <p:nvPr/>
        </p:nvSpPr>
        <p:spPr>
          <a:xfrm>
            <a:off x="2994768" y="4337421"/>
            <a:ext cx="1478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Bits per pixel</a:t>
            </a:r>
            <a:endParaRPr lang="en-US" sz="1400" dirty="0"/>
          </a:p>
        </p:txBody>
      </p:sp>
      <p:sp>
        <p:nvSpPr>
          <p:cNvPr id="43" name="TextBox 42"/>
          <p:cNvSpPr txBox="1"/>
          <p:nvPr/>
        </p:nvSpPr>
        <p:spPr>
          <a:xfrm>
            <a:off x="3641756" y="4126735"/>
            <a:ext cx="1478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Num. cameras</a:t>
            </a:r>
            <a:endParaRPr 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4381099" y="4337421"/>
            <a:ext cx="172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Frames per second</a:t>
            </a:r>
            <a:endParaRPr lang="en-US" sz="1400" dirty="0"/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3732990" y="4174746"/>
            <a:ext cx="73152" cy="225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 flipV="1">
            <a:off x="4952191" y="4180843"/>
            <a:ext cx="256031" cy="2133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:\Google Drive\Editing - Video\Course - Embedded Machine Learning Vision\1.1.1 - What is Computer Vision\49984326733_da61f5279b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5317" y="1131575"/>
            <a:ext cx="2233367" cy="218906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9760" y="3781497"/>
            <a:ext cx="3149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1 x 30 x 1  =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235656" y="3781497"/>
            <a:ext cx="1007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30 bps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994768" y="4337421"/>
            <a:ext cx="1478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Person or </a:t>
            </a:r>
          </a:p>
          <a:p>
            <a:pPr algn="ctr"/>
            <a:r>
              <a:rPr lang="en-US" sz="1400" dirty="0" smtClean="0"/>
              <a:t>not person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641756" y="4126735"/>
            <a:ext cx="14786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Num. cameras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381099" y="4337421"/>
            <a:ext cx="172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Frames per second</a:t>
            </a:r>
            <a:endParaRPr lang="en-US" sz="1400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732990" y="4174746"/>
            <a:ext cx="73152" cy="225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4952191" y="4180843"/>
            <a:ext cx="256031" cy="2133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88526" y="3335400"/>
            <a:ext cx="296694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 smtClean="0"/>
              <a:t>“</a:t>
            </a:r>
            <a:r>
              <a:rPr lang="en-US" sz="800" dirty="0" err="1" smtClean="0"/>
              <a:t>OpenMV</a:t>
            </a:r>
            <a:r>
              <a:rPr lang="en-US" sz="800" dirty="0" smtClean="0"/>
              <a:t> H7 Camera”, by </a:t>
            </a:r>
            <a:r>
              <a:rPr lang="en-US" sz="800" dirty="0" err="1" smtClean="0"/>
              <a:t>SparkFun</a:t>
            </a:r>
            <a:r>
              <a:rPr lang="en-US" sz="800" dirty="0" smtClean="0"/>
              <a:t> Electronics (CC BY 2.0)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4167" y="1"/>
            <a:ext cx="9238167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oogle Shape;84;p14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962553" y="0"/>
            <a:ext cx="721889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4766921" y="4928056"/>
            <a:ext cx="34145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 smtClean="0">
                <a:solidFill>
                  <a:schemeClr val="bg1"/>
                </a:solidFill>
              </a:rPr>
              <a:t>“Hands-free Driving” by Steve </a:t>
            </a:r>
            <a:r>
              <a:rPr lang="en-US" sz="800" dirty="0" err="1" smtClean="0">
                <a:solidFill>
                  <a:schemeClr val="bg1"/>
                </a:solidFill>
              </a:rPr>
              <a:t>Jurvetson</a:t>
            </a:r>
            <a:r>
              <a:rPr lang="en-US" sz="800" dirty="0" smtClean="0">
                <a:solidFill>
                  <a:schemeClr val="bg1"/>
                </a:solidFill>
              </a:rPr>
              <a:t> (CC BY 2.0)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4167" y="1"/>
            <a:ext cx="9238167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 descr="C:\Users\sgmustadio\Downloads\japan-2014616_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059" y="0"/>
            <a:ext cx="7769882" cy="51435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18829" y="2686964"/>
            <a:ext cx="1209747" cy="74889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13362" y="2341322"/>
            <a:ext cx="1497782" cy="2802179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7059" y="2456536"/>
            <a:ext cx="1004591" cy="2686964"/>
          </a:xfrm>
          <a:prstGeom prst="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87214" y="2686964"/>
            <a:ext cx="1497782" cy="115214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1065" y="2571749"/>
            <a:ext cx="1695875" cy="14401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839354" y="2744571"/>
            <a:ext cx="1152140" cy="69128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707895" y="2744571"/>
            <a:ext cx="345642" cy="97931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930201" y="1650038"/>
            <a:ext cx="3283599" cy="172821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Lawful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4139948" y="2744571"/>
            <a:ext cx="3283599" cy="1728210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Robust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720454" y="2744571"/>
            <a:ext cx="3283599" cy="172821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Ethical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dirty="0" smtClean="0"/>
              <a:t>Trust in AI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sgmustadio\Downloads\people-4537581_1920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397" y="744527"/>
            <a:ext cx="7913206" cy="4327535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dirty="0" smtClean="0"/>
              <a:t>Trust in AI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dirty="0" smtClean="0"/>
              <a:t>Trust in AI</a:t>
            </a:r>
            <a:endParaRPr lang="en-US" dirty="0"/>
          </a:p>
        </p:txBody>
      </p:sp>
      <p:pic>
        <p:nvPicPr>
          <p:cNvPr id="24578" name="Picture 2" descr="C:\Users\sgmustadio\Downloads\monitoring-1305045_19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3869" y="1073968"/>
            <a:ext cx="5816263" cy="3877509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2021 EdgeImpulse, Inc.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931</TotalTime>
  <Words>334</Words>
  <Application>Microsoft Office PowerPoint</Application>
  <PresentationFormat>On-screen Show (16:9)</PresentationFormat>
  <Paragraphs>146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Computer Vision with Embedded Machine Learning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Image Classification</vt:lpstr>
      <vt:lpstr>Image Classification</vt:lpstr>
      <vt:lpstr>Object Detection</vt:lpstr>
      <vt:lpstr>Slide 13</vt:lpstr>
      <vt:lpstr>Slide 14</vt:lpstr>
      <vt:lpstr>Slide 15</vt:lpstr>
      <vt:lpstr>Slide 16</vt:lpstr>
      <vt:lpstr>Trust in AI</vt:lpstr>
      <vt:lpstr>Trust in AI</vt:lpstr>
      <vt:lpstr>Trust in AI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sgmustadio</dc:creator>
  <cp:lastModifiedBy>sgmustadio</cp:lastModifiedBy>
  <cp:revision>99</cp:revision>
  <dcterms:created xsi:type="dcterms:W3CDTF">2006-08-16T00:00:00Z</dcterms:created>
  <dcterms:modified xsi:type="dcterms:W3CDTF">2021-08-14T23:11:01Z</dcterms:modified>
</cp:coreProperties>
</file>