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6858000" cy="9144000"/>
  <p:embeddedFontLst>
    <p:embeddedFont>
      <p:font typeface="Roboto"/>
      <p:regular r:id="rId15"/>
      <p:bold r:id="rId16"/>
      <p:italic r:id="rId17"/>
      <p:boldItalic r:id="rId18"/>
    </p:embeddedFont>
    <p:embeddedFont>
      <p:font typeface="Google Sans"/>
      <p:regular r:id="rId19"/>
      <p:bold r:id="rId20"/>
      <p:italic r:id="rId21"/>
      <p:boldItalic r:id="rId22"/>
    </p:embeddedFont>
    <p:embeddedFont>
      <p:font typeface="Google Sans Medium"/>
      <p:regular r:id="rId23"/>
      <p:bold r:id="rId24"/>
      <p:italic r:id="rId25"/>
      <p:boldItalic r:id="rId26"/>
    </p:embeddedFont>
    <p:embeddedFont>
      <p:font typeface="Helvetica Neue Light"/>
      <p:regular r:id="rId27"/>
      <p:bold r:id="rId28"/>
      <p:italic r:id="rId29"/>
      <p:boldItalic r:id="rId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GoogleSans-bold.fntdata"/><Relationship Id="rId22" Type="http://schemas.openxmlformats.org/officeDocument/2006/relationships/font" Target="fonts/GoogleSans-boldItalic.fntdata"/><Relationship Id="rId21" Type="http://schemas.openxmlformats.org/officeDocument/2006/relationships/font" Target="fonts/GoogleSans-italic.fntdata"/><Relationship Id="rId24" Type="http://schemas.openxmlformats.org/officeDocument/2006/relationships/font" Target="fonts/GoogleSansMedium-bold.fntdata"/><Relationship Id="rId23" Type="http://schemas.openxmlformats.org/officeDocument/2006/relationships/font" Target="fonts/GoogleSansMedium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GoogleSansMedium-boldItalic.fntdata"/><Relationship Id="rId25" Type="http://schemas.openxmlformats.org/officeDocument/2006/relationships/font" Target="fonts/GoogleSansMedium-italic.fntdata"/><Relationship Id="rId28" Type="http://schemas.openxmlformats.org/officeDocument/2006/relationships/font" Target="fonts/HelveticaNeueLight-bold.fntdata"/><Relationship Id="rId27" Type="http://schemas.openxmlformats.org/officeDocument/2006/relationships/font" Target="fonts/HelveticaNeueLight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HelveticaNeueLight-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0" Type="http://schemas.openxmlformats.org/officeDocument/2006/relationships/font" Target="fonts/HelveticaNeueLight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font" Target="fonts/Roboto-regular.fntdata"/><Relationship Id="rId14" Type="http://schemas.openxmlformats.org/officeDocument/2006/relationships/slide" Target="slides/slide10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19" Type="http://schemas.openxmlformats.org/officeDocument/2006/relationships/font" Target="fonts/GoogleSans-regular.fntdata"/><Relationship Id="rId18" Type="http://schemas.openxmlformats.org/officeDocument/2006/relationships/font" Target="fonts/Roboto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tensorflow.org/datasets/catalog/wider_face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tensorflow.org/datasets/catalog/wider_face" TargetMode="External"/><Relationship Id="rId3" Type="http://schemas.openxmlformats.org/officeDocument/2006/relationships/hyperlink" Target="https://thenounproject.com/search/?q=bracket&amp;i=2080250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a4ca29c69e_0_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a4ca29c69e_0_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acb09453f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acb09453f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acce904bd9_1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acce904bd9_1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We’ve now seen how challenging it can be to collect a brand new dataset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Can we possibly re-use existing datasets instead for new TinyML tasks? There’s a lot of datasets already available for non tinyML purposes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Can we adapt existing data to our task and still capture the important features that we would have specifically designed into a custom dataset?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What is missing from available data that your task might require in order to make your ML objective tractable?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Can you adapt your application or rethink exactly what problem you are solving?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2" marL="13716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Say you wanted to provide always-on FaceID - Instead of a single model providing FaceID, maybe you could design a two-stage architecture: a wakeword face detector, and a more powerful face verification model that runs in the cloud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acce904bd9_1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acce904bd9_1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We’ve now seen how challenging it can be to collect a brand new dataset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Can we possibly re-use existing datasets instead for new TinyML tasks? There’s a lot of datasets already available for non tinyML purposes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Can we adapt existing data to our task and still capture the important features that we would have specifically designed into a custom dataset?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What is missing from available data that your task might require in order to make your ML objective tractable?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Can you adapt your application or rethink exactly what problem you are solving?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2" marL="13716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Say you wanted to provide always-on FaceID - Instead of a single model providing FaceID, maybe you could design a two-stage architecture: a wakeword face detector, and a more powerful face verification model that runs in the cloud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ac81b8119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ac81b8119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Consult the TF dataset catalog for a list of useful &amp; popular already-curated datasets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u="sng">
                <a:solidFill>
                  <a:srgbClr val="1A73E8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https://www.tensorflow.org/datasets/catalog/wider_face</a:t>
            </a:r>
            <a:endParaRPr sz="15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acce904bd9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acce904bd9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/>
              <a:t>Consult the TF dataset catalog for a list of useful &amp; popular already-curated datasets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u="sng">
                <a:solidFill>
                  <a:srgbClr val="1A73E8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https://www.tensorflow.org/datasets/catalog/wider_face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u="sng">
                <a:solidFill>
                  <a:schemeClr val="hlink"/>
                </a:solidFill>
                <a:hlinkClick r:id="rId3"/>
              </a:rPr>
              <a:t>https://thenounproject.com/search/?q=bracket&amp;i=2080250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acce904bd9_1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acce904bd9_1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In the next section we will work on person detection, and we will see how it </a:t>
            </a:r>
            <a:r>
              <a:rPr b="1"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specializes an existing dataset</a:t>
            </a:r>
            <a:endParaRPr b="1"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The Visual Wake Words (VWW) dataset was constructed from the large &amp; popular Common Objects in Context (COCO) dataset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COCO is full of existing image data with information-rich labels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VWW selects images with people in frame and background images with no people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Uses bounding box/segmentation size for person class to ensure the person is close to the camera, resembling wake-words use case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You don’t always have to start collecting from scratch!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acb09453f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acb09453f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In the next section we will also discuss </a:t>
            </a:r>
            <a:r>
              <a:rPr b="1"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Transfer learning</a:t>
            </a:r>
            <a:endParaRPr b="1"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the important features for speech or vision processing are shared across many different tasks, we’ll look at this technique in the next section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Pretrained models save tons of time! Much faster to transfer features over than relearn from scratch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Reference that they saw a pretraining example train fast before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Pretrained models can also be used to help curate data for new tasks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ImageNet was built in part using results from google image search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A pretrained model can help curate your data (human + AI in-the-loop labeling) - for example, automated preprocessing for suggesting bounding boxes, or finding more keywords from unlabeled audio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Generate data from a simulator (Unity, Unreal, Physics engines like bullet/mujoco, ….)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Generative models can produce new data examples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Active area of research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Potential chicken-and-egg problem: training a generative model also requires a large amount of data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acce904bd9_1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acce904bd9_1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In the next section we will also discuss </a:t>
            </a:r>
            <a:r>
              <a:rPr b="1"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Transfer learning</a:t>
            </a:r>
            <a:endParaRPr b="1"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the important features for speech or vision processing are shared across many different tasks, we’ll look at this technique in the next section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Pretrained models save tons of time! Much faster to transfer features over than relearn from scratch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Reference that they saw a pretraining example train fast before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Pretrained models can also be used to help curate data for new tasks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ImageNet was built in part using results from google image search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A pretrained model can help curate your data (human + AI in-the-loop labeling) - for example, automated preprocessing for suggesting bounding boxes, or finding more keywords from unlabeled audio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Generate data from a simulator (Unity, Unreal, Physics engines like bullet/mujoco, ….)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Generative models can produce new data examples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Active area of research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Potential chicken-and-egg problem: training a generative model also requires a large amount of data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acce904bd9_1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acce904bd9_1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In the next section we will also discuss </a:t>
            </a:r>
            <a:r>
              <a:rPr b="1"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Transfer learning</a:t>
            </a:r>
            <a:endParaRPr b="1"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the important features for speech or vision processing are shared across many different tasks, we’ll look at this technique in the next section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Pretrained models save tons of time! Much faster to transfer features over than relearn from scratch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Reference that they saw a pretraining example train fast before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Pretrained models can also be used to help curate data for new tasks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ImageNet was built in part using results from google image search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A pretrained model can help curate your data (human + AI in-the-loop labeling) - for example, automated preprocessing for suggesting bounding boxes, or finding more keywords from unlabeled audio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Generate data from a simulator (Unity, Unreal, Physics engines like bullet/mujoco, ….)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0" marL="4572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Generative models can produce new data examples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Active area of research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-342900" lvl="1" marL="9144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</a:pPr>
            <a:r>
              <a:rPr lang="en" sz="1800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rPr>
              <a:t>Potential chicken-and-egg problem: training a generative model also requires a large amount of data</a:t>
            </a:r>
            <a:endParaRPr sz="1800">
              <a:solidFill>
                <a:srgbClr val="5F6368"/>
              </a:solidFill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- Crimson">
  <p:cSld name="CUSTOM">
    <p:bg>
      <p:bgPr>
        <a:solidFill>
          <a:srgbClr val="A51C30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50" y="4524000"/>
            <a:ext cx="9144000" cy="619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0" name="Google Shape;10;p2"/>
          <p:cNvCxnSpPr/>
          <p:nvPr/>
        </p:nvCxnSpPr>
        <p:spPr>
          <a:xfrm rot="10800000">
            <a:off x="426304" y="1476158"/>
            <a:ext cx="0" cy="1869900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1" name="Google Shape;11;p2"/>
          <p:cNvSpPr txBox="1"/>
          <p:nvPr>
            <p:ph type="title"/>
          </p:nvPr>
        </p:nvSpPr>
        <p:spPr>
          <a:xfrm>
            <a:off x="962188" y="2048788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oogle Sans"/>
              <a:buNone/>
              <a:defRPr b="0" i="0" sz="44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ox - Orange">
  <p:cSld name="TITLE_2_3_1_1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/>
          <p:nvPr>
            <p:ph idx="1" type="body"/>
          </p:nvPr>
        </p:nvSpPr>
        <p:spPr>
          <a:xfrm>
            <a:off x="344500" y="1546975"/>
            <a:ext cx="39114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52" name="Google Shape;52;p11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53" name="Google Shape;53;p11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54" name="Google Shape;54;p11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55" name="Google Shape;55;p11"/>
          <p:cNvSpPr txBox="1"/>
          <p:nvPr>
            <p:ph idx="2" type="body"/>
          </p:nvPr>
        </p:nvSpPr>
        <p:spPr>
          <a:xfrm>
            <a:off x="4802775" y="1546975"/>
            <a:ext cx="39114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56" name="Google Shape;56;p11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screen">
  <p:cSld name="Blank_4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-18050" y="0"/>
            <a:ext cx="9162000" cy="5143500"/>
          </a:xfrm>
          <a:prstGeom prst="rect">
            <a:avLst/>
          </a:prstGeom>
          <a:solidFill>
            <a:srgbClr val="F1F3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3000"/>
              <a:t>Fullscreen</a:t>
            </a:r>
            <a:endParaRPr b="1" sz="3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" sz="3000"/>
              <a:t>Show Presenter</a:t>
            </a:r>
            <a:endParaRPr b="1" i="0" sz="3000" u="none" cap="none" strike="noStrike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Crimson">
  <p:cSld name="TITLE_2_2_1">
    <p:bg>
      <p:bgPr>
        <a:solidFill>
          <a:srgbClr val="F1F3F4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44501" y="1718700"/>
            <a:ext cx="2976600" cy="20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65" name="Google Shape;65;p14"/>
          <p:cNvSpPr txBox="1"/>
          <p:nvPr>
            <p:ph type="title"/>
          </p:nvPr>
        </p:nvSpPr>
        <p:spPr>
          <a:xfrm>
            <a:off x="344500" y="603900"/>
            <a:ext cx="38646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66" name="Google Shape;66;p14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7" name="Google Shape;67;p14"/>
          <p:cNvSpPr txBox="1"/>
          <p:nvPr>
            <p:ph idx="2" type="body"/>
          </p:nvPr>
        </p:nvSpPr>
        <p:spPr>
          <a:xfrm>
            <a:off x="344501" y="4743625"/>
            <a:ext cx="4345800" cy="3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Crimson Flip">
  <p:cSld name="TITLE_2_2_1_2">
    <p:bg>
      <p:bgPr>
        <a:solidFill>
          <a:srgbClr val="F1F3F4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4992701" y="1718700"/>
            <a:ext cx="2976600" cy="20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71" name="Google Shape;71;p15"/>
          <p:cNvSpPr txBox="1"/>
          <p:nvPr>
            <p:ph type="title"/>
          </p:nvPr>
        </p:nvSpPr>
        <p:spPr>
          <a:xfrm>
            <a:off x="4992700" y="603900"/>
            <a:ext cx="38646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2" name="Google Shape;72;p15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Orange">
  <p:cSld name="TITLE_2_2_1_1">
    <p:bg>
      <p:bgPr>
        <a:solidFill>
          <a:srgbClr val="F1F3F4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44501" y="1718700"/>
            <a:ext cx="2976600" cy="20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76" name="Google Shape;76;p16"/>
          <p:cNvSpPr txBox="1"/>
          <p:nvPr>
            <p:ph type="title"/>
          </p:nvPr>
        </p:nvSpPr>
        <p:spPr>
          <a:xfrm>
            <a:off x="344500" y="603900"/>
            <a:ext cx="3864600" cy="9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77" name="Google Shape;77;p16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8" name="Google Shape;78;p16"/>
          <p:cNvSpPr txBox="1"/>
          <p:nvPr>
            <p:ph idx="2" type="body"/>
          </p:nvPr>
        </p:nvSpPr>
        <p:spPr>
          <a:xfrm>
            <a:off x="344501" y="4743625"/>
            <a:ext cx="4345800" cy="3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Google Sans"/>
              <a:buNone/>
              <a:defRPr i="0" sz="600" u="none" cap="none" strike="noStrike">
                <a:solidFill>
                  <a:srgbClr val="000000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Orange Flip">
  <p:cSld name="TITLE_2_2_1_1_1">
    <p:bg>
      <p:bgPr>
        <a:solidFill>
          <a:srgbClr val="F1F3F4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4992701" y="1718700"/>
            <a:ext cx="2976600" cy="20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82" name="Google Shape;82;p17"/>
          <p:cNvSpPr txBox="1"/>
          <p:nvPr>
            <p:ph type="title"/>
          </p:nvPr>
        </p:nvSpPr>
        <p:spPr>
          <a:xfrm>
            <a:off x="4992700" y="603900"/>
            <a:ext cx="3864600" cy="96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Helvetica Neue Light"/>
              <a:buNone/>
              <a:defRPr b="0" i="0" sz="30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83" name="Google Shape;83;p17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alf Color Grey - Blank">
  <p:cSld name="Blank_3">
    <p:bg>
      <p:bgPr>
        <a:solidFill>
          <a:srgbClr val="F1F3F4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/>
          <p:nvPr/>
        </p:nvSpPr>
        <p:spPr>
          <a:xfrm>
            <a:off x="-18050" y="0"/>
            <a:ext cx="45897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- Crimson">
  <p:cSld name="CUSTOM_2_1_1">
    <p:bg>
      <p:bgPr>
        <a:solidFill>
          <a:srgbClr val="FFFFFF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/>
          <p:nvPr>
            <p:ph type="title"/>
          </p:nvPr>
        </p:nvSpPr>
        <p:spPr>
          <a:xfrm>
            <a:off x="392925" y="1049175"/>
            <a:ext cx="7831200" cy="193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500">
                <a:solidFill>
                  <a:srgbClr val="3C4043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8" name="Google Shape;88;p19"/>
          <p:cNvSpPr/>
          <p:nvPr/>
        </p:nvSpPr>
        <p:spPr>
          <a:xfrm>
            <a:off x="522575" y="3458700"/>
            <a:ext cx="465900" cy="94500"/>
          </a:xfrm>
          <a:prstGeom prst="roundRect">
            <a:avLst>
              <a:gd fmla="val 50000" name="adj"/>
            </a:avLst>
          </a:prstGeom>
          <a:solidFill>
            <a:srgbClr val="A51C3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9"/>
          <p:cNvSpPr txBox="1"/>
          <p:nvPr>
            <p:ph idx="1" type="subTitle"/>
          </p:nvPr>
        </p:nvSpPr>
        <p:spPr>
          <a:xfrm>
            <a:off x="422950" y="3714075"/>
            <a:ext cx="7831200" cy="3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AA0A6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rtl="0">
              <a:spcBef>
                <a:spcPts val="22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22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22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22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22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22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22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2200"/>
              </a:spcBef>
              <a:spcAft>
                <a:spcPts val="0"/>
              </a:spcAft>
              <a:buNone/>
              <a:defRPr sz="1800"/>
            </a:lvl9pPr>
          </a:lstStyle>
          <a:p/>
        </p:txBody>
      </p:sp>
      <p:sp>
        <p:nvSpPr>
          <p:cNvPr id="90" name="Google Shape;90;p19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91" name="Google Shape;91;p19"/>
          <p:cNvSpPr txBox="1"/>
          <p:nvPr>
            <p:ph idx="2" type="subTitle"/>
          </p:nvPr>
        </p:nvSpPr>
        <p:spPr>
          <a:xfrm>
            <a:off x="422950" y="2984175"/>
            <a:ext cx="7801200" cy="3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rtl="0">
              <a:spcBef>
                <a:spcPts val="22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2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2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2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2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2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2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20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- Orange">
  <p:cSld name="CUSTOM_2_1_1_1">
    <p:bg>
      <p:bgPr>
        <a:solidFill>
          <a:srgbClr val="FFFFF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/>
          <p:nvPr>
            <p:ph idx="1" type="subTitle"/>
          </p:nvPr>
        </p:nvSpPr>
        <p:spPr>
          <a:xfrm>
            <a:off x="422950" y="2984175"/>
            <a:ext cx="7801200" cy="3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rtl="0">
              <a:spcBef>
                <a:spcPts val="22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2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2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2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2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2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2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20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4" name="Google Shape;94;p20"/>
          <p:cNvSpPr txBox="1"/>
          <p:nvPr>
            <p:ph type="title"/>
          </p:nvPr>
        </p:nvSpPr>
        <p:spPr>
          <a:xfrm>
            <a:off x="392925" y="1049175"/>
            <a:ext cx="7831200" cy="193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5500">
                <a:solidFill>
                  <a:srgbClr val="3C4043"/>
                </a:solidFill>
                <a:latin typeface="Google Sans Medium"/>
                <a:ea typeface="Google Sans Medium"/>
                <a:cs typeface="Google Sans Medium"/>
                <a:sym typeface="Google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95" name="Google Shape;95;p20"/>
          <p:cNvSpPr/>
          <p:nvPr/>
        </p:nvSpPr>
        <p:spPr>
          <a:xfrm>
            <a:off x="522575" y="3458700"/>
            <a:ext cx="465900" cy="94500"/>
          </a:xfrm>
          <a:prstGeom prst="roundRect">
            <a:avLst>
              <a:gd fmla="val 50000" name="adj"/>
            </a:avLst>
          </a:prstGeom>
          <a:solidFill>
            <a:srgbClr val="EA86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20"/>
          <p:cNvSpPr txBox="1"/>
          <p:nvPr>
            <p:ph idx="2" type="subTitle"/>
          </p:nvPr>
        </p:nvSpPr>
        <p:spPr>
          <a:xfrm>
            <a:off x="422950" y="3714075"/>
            <a:ext cx="7831200" cy="3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9AA0A6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rtl="0">
              <a:spcBef>
                <a:spcPts val="2200"/>
              </a:spcBef>
              <a:spcAft>
                <a:spcPts val="0"/>
              </a:spcAft>
              <a:buNone/>
              <a:defRPr sz="1800"/>
            </a:lvl2pPr>
            <a:lvl3pPr lvl="2" rtl="0">
              <a:spcBef>
                <a:spcPts val="2200"/>
              </a:spcBef>
              <a:spcAft>
                <a:spcPts val="0"/>
              </a:spcAft>
              <a:buNone/>
              <a:defRPr sz="1800"/>
            </a:lvl3pPr>
            <a:lvl4pPr lvl="3" rtl="0">
              <a:spcBef>
                <a:spcPts val="2200"/>
              </a:spcBef>
              <a:spcAft>
                <a:spcPts val="0"/>
              </a:spcAft>
              <a:buNone/>
              <a:defRPr sz="1800"/>
            </a:lvl4pPr>
            <a:lvl5pPr lvl="4" rtl="0">
              <a:spcBef>
                <a:spcPts val="2200"/>
              </a:spcBef>
              <a:spcAft>
                <a:spcPts val="0"/>
              </a:spcAft>
              <a:buNone/>
              <a:defRPr sz="1800"/>
            </a:lvl5pPr>
            <a:lvl6pPr lvl="5" rtl="0">
              <a:spcBef>
                <a:spcPts val="2200"/>
              </a:spcBef>
              <a:spcAft>
                <a:spcPts val="0"/>
              </a:spcAft>
              <a:buNone/>
              <a:defRPr sz="1800"/>
            </a:lvl6pPr>
            <a:lvl7pPr lvl="6" rtl="0">
              <a:spcBef>
                <a:spcPts val="2200"/>
              </a:spcBef>
              <a:spcAft>
                <a:spcPts val="0"/>
              </a:spcAft>
              <a:buNone/>
              <a:defRPr sz="1800"/>
            </a:lvl7pPr>
            <a:lvl8pPr lvl="7" rtl="0">
              <a:spcBef>
                <a:spcPts val="2200"/>
              </a:spcBef>
              <a:spcAft>
                <a:spcPts val="0"/>
              </a:spcAft>
              <a:buNone/>
              <a:defRPr sz="1800"/>
            </a:lvl8pPr>
            <a:lvl9pPr lvl="8" rtl="0">
              <a:spcBef>
                <a:spcPts val="2200"/>
              </a:spcBef>
              <a:spcAft>
                <a:spcPts val="0"/>
              </a:spcAft>
              <a:buNone/>
              <a:defRPr sz="1800"/>
            </a:lvl9pPr>
          </a:lstStyle>
          <a:p/>
        </p:txBody>
      </p:sp>
      <p:sp>
        <p:nvSpPr>
          <p:cNvPr id="97" name="Google Shape;97;p20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- Orange">
  <p:cSld name="CUSTOM_1">
    <p:bg>
      <p:bgPr>
        <a:solidFill>
          <a:srgbClr val="EA8600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50" y="4524000"/>
            <a:ext cx="9144000" cy="619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14" name="Google Shape;14;p3"/>
          <p:cNvCxnSpPr/>
          <p:nvPr/>
        </p:nvCxnSpPr>
        <p:spPr>
          <a:xfrm rot="10800000">
            <a:off x="426304" y="1476158"/>
            <a:ext cx="0" cy="1869900"/>
          </a:xfrm>
          <a:prstGeom prst="straightConnector1">
            <a:avLst/>
          </a:prstGeom>
          <a:noFill/>
          <a:ln cap="flat" cmpd="sng" w="25400">
            <a:solidFill>
              <a:srgbClr val="FFFFFF"/>
            </a:solidFill>
            <a:prstDash val="solid"/>
            <a:miter lim="400000"/>
            <a:headEnd len="sm" w="sm" type="none"/>
            <a:tailEnd len="sm" w="sm" type="none"/>
          </a:ln>
        </p:spPr>
      </p:cxnSp>
      <p:sp>
        <p:nvSpPr>
          <p:cNvPr id="15" name="Google Shape;15;p3"/>
          <p:cNvSpPr txBox="1"/>
          <p:nvPr>
            <p:ph type="title"/>
          </p:nvPr>
        </p:nvSpPr>
        <p:spPr>
          <a:xfrm>
            <a:off x="962188" y="2048788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Google Sans"/>
              <a:buNone/>
              <a:defRPr b="0" i="0" sz="4400" u="none" cap="none" strike="noStrike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 Light"/>
              <a:buNone/>
              <a:defRPr b="0" i="0" sz="3600" u="none" cap="none" strike="noStrike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rimson">
  <p:cSld name="TITLE_2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8" name="Google Shape;18;p4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Orange">
  <p:cSld name="TITLE_2_4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1" name="Google Shape;21;p5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Box - Crimson">
  <p:cSld name="TITLE_2_3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/>
          <p:nvPr/>
        </p:nvSpPr>
        <p:spPr>
          <a:xfrm>
            <a:off x="426300" y="264375"/>
            <a:ext cx="7797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24" name="Google Shape;24;p6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25" name="Google Shape;25;p6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26" name="Google Shape;26;p6"/>
          <p:cNvSpPr txBox="1"/>
          <p:nvPr>
            <p:ph idx="1" type="body"/>
          </p:nvPr>
        </p:nvSpPr>
        <p:spPr>
          <a:xfrm>
            <a:off x="344500" y="1556575"/>
            <a:ext cx="3966600" cy="27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Box - Orange">
  <p:cSld name="TITLE_2_3_4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idx="1" type="body"/>
          </p:nvPr>
        </p:nvSpPr>
        <p:spPr>
          <a:xfrm>
            <a:off x="344500" y="1556575"/>
            <a:ext cx="3966600" cy="276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29" name="Google Shape;29;p7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0" name="Google Shape;30;p7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1" name="Google Shape;31;p7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ox - Crimson 1">
  <p:cSld name="TITLE_2_3_3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idx="1" type="body"/>
          </p:nvPr>
        </p:nvSpPr>
        <p:spPr>
          <a:xfrm>
            <a:off x="344500" y="1546975"/>
            <a:ext cx="84477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34" name="Google Shape;34;p8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35" name="Google Shape;35;p8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6" name="Google Shape;36;p8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ox - Orange">
  <p:cSld name="TITLE_2_3_2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 txBox="1"/>
          <p:nvPr>
            <p:ph idx="1" type="body"/>
          </p:nvPr>
        </p:nvSpPr>
        <p:spPr>
          <a:xfrm>
            <a:off x="344500" y="1546975"/>
            <a:ext cx="84477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39" name="Google Shape;39;p9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0" name="Google Shape;40;p9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EA860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1" name="Google Shape;41;p9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2" name="Google Shape;42;p9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Box - Crimson">
  <p:cSld name="TITLE_2_3_1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44500" y="1546975"/>
            <a:ext cx="39114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45" name="Google Shape;45;p10"/>
          <p:cNvSpPr/>
          <p:nvPr/>
        </p:nvSpPr>
        <p:spPr>
          <a:xfrm>
            <a:off x="426300" y="492975"/>
            <a:ext cx="7797000" cy="4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3C4043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6" name="Google Shape;46;p10"/>
          <p:cNvSpPr/>
          <p:nvPr/>
        </p:nvSpPr>
        <p:spPr>
          <a:xfrm>
            <a:off x="-22468" y="235365"/>
            <a:ext cx="57900" cy="4672800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txBody>
          <a:bodyPr anchorCtr="0" anchor="ctr" bIns="19050" lIns="19050" spcFirstLastPara="1" rIns="19050" wrap="square" tIns="190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19BF7"/>
              </a:buClr>
              <a:buSzPts val="1200"/>
              <a:buFont typeface="Helvetica Neue Light"/>
              <a:buNone/>
            </a:pPr>
            <a:r>
              <a:t/>
            </a:r>
            <a:endParaRPr b="0" i="0" sz="1200" u="none" cap="none" strike="noStrike">
              <a:solidFill>
                <a:srgbClr val="1D8E3E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47" name="Google Shape;47;p10"/>
          <p:cNvSpPr txBox="1"/>
          <p:nvPr>
            <p:ph idx="2" type="body"/>
          </p:nvPr>
        </p:nvSpPr>
        <p:spPr>
          <a:xfrm>
            <a:off x="4802775" y="1546975"/>
            <a:ext cx="3911400" cy="33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●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○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5F6368"/>
              </a:buClr>
              <a:buSzPts val="1800"/>
              <a:buFont typeface="Google Sans"/>
              <a:buChar char="■"/>
              <a:defRPr i="0" u="none" cap="none" strike="noStrike">
                <a:solidFill>
                  <a:srgbClr val="5F6368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48" name="Google Shape;48;p10"/>
          <p:cNvSpPr txBox="1"/>
          <p:nvPr/>
        </p:nvSpPr>
        <p:spPr>
          <a:xfrm>
            <a:off x="6627000" y="3606900"/>
            <a:ext cx="2517000" cy="1536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Leave space for headshot</a:t>
            </a:r>
            <a:endParaRPr b="1" sz="17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49" name="Google Shape;49;p10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b="0" i="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 Light"/>
              <a:buNone/>
              <a:defRPr b="0" i="0" sz="36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" type="body"/>
          </p:nvPr>
        </p:nvSpPr>
        <p:spPr>
          <a:xfrm>
            <a:off x="340663" y="1128663"/>
            <a:ext cx="7877100" cy="34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indent="-342900" lvl="1" marL="9144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2pPr>
            <a:lvl3pPr indent="-342900" lvl="2" marL="13716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80868B"/>
              </a:buClr>
              <a:buSzPts val="1800"/>
              <a:buFont typeface="Google Sans"/>
              <a:buChar char="•"/>
              <a:defRPr i="0" sz="1800" u="none" cap="none" strike="noStrike">
                <a:solidFill>
                  <a:srgbClr val="80868B"/>
                </a:solidFill>
                <a:latin typeface="Google Sans"/>
                <a:ea typeface="Google Sans"/>
                <a:cs typeface="Google Sans"/>
                <a:sym typeface="Google San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395688" y="493663"/>
            <a:ext cx="78771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C4043"/>
              </a:buClr>
              <a:buSzPts val="3000"/>
              <a:buFont typeface="Google Sans"/>
              <a:buNone/>
              <a:defRPr b="0" i="0" sz="3000" u="none" cap="none" strike="noStrike">
                <a:solidFill>
                  <a:srgbClr val="3C4043"/>
                </a:solidFill>
                <a:latin typeface="Google Sans"/>
                <a:ea typeface="Google Sans"/>
                <a:cs typeface="Google Sans"/>
                <a:sym typeface="Google San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Helvetica Neue Light"/>
              <a:buNone/>
              <a:defRPr b="0" i="0" sz="4300" u="none" cap="none" strike="noStrik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idx="2" type="subTitle"/>
          </p:nvPr>
        </p:nvSpPr>
        <p:spPr>
          <a:xfrm>
            <a:off x="422950" y="2984175"/>
            <a:ext cx="7801200" cy="36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21"/>
          <p:cNvSpPr txBox="1"/>
          <p:nvPr>
            <p:ph type="title"/>
          </p:nvPr>
        </p:nvSpPr>
        <p:spPr>
          <a:xfrm>
            <a:off x="392925" y="1049175"/>
            <a:ext cx="7831200" cy="193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Existing Datasets for </a:t>
            </a:r>
            <a:r>
              <a:rPr b="1" lang="en">
                <a:solidFill>
                  <a:schemeClr val="accent6"/>
                </a:solidFill>
                <a:latin typeface="Google Sans"/>
                <a:ea typeface="Google Sans"/>
                <a:cs typeface="Google Sans"/>
                <a:sym typeface="Google Sans"/>
              </a:rPr>
              <a:t>TinyML</a:t>
            </a:r>
            <a:endParaRPr b="1">
              <a:solidFill>
                <a:schemeClr val="accent6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04" name="Google Shape;104;p21"/>
          <p:cNvSpPr txBox="1"/>
          <p:nvPr>
            <p:ph idx="1" type="subTitle"/>
          </p:nvPr>
        </p:nvSpPr>
        <p:spPr>
          <a:xfrm>
            <a:off x="422950" y="3714075"/>
            <a:ext cx="7831200" cy="300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41550" y="1500850"/>
            <a:ext cx="4167300" cy="17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Data collection is </a:t>
            </a:r>
            <a:r>
              <a:rPr b="1" lang="en" sz="2100">
                <a:solidFill>
                  <a:schemeClr val="dk1"/>
                </a:solidFill>
              </a:rPr>
              <a:t>difficult</a:t>
            </a:r>
            <a:r>
              <a:rPr lang="en" sz="2100">
                <a:solidFill>
                  <a:schemeClr val="dk1"/>
                </a:solidFill>
              </a:rPr>
              <a:t>!</a:t>
            </a:r>
            <a:endParaRPr sz="2100">
              <a:solidFill>
                <a:schemeClr val="dk1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Can we </a:t>
            </a:r>
            <a:r>
              <a:rPr b="1" i="1" lang="en" sz="2100">
                <a:solidFill>
                  <a:schemeClr val="accent1"/>
                </a:solidFill>
              </a:rPr>
              <a:t>reuse</a:t>
            </a:r>
            <a:r>
              <a:rPr lang="en" sz="2100">
                <a:solidFill>
                  <a:schemeClr val="dk1"/>
                </a:solidFill>
              </a:rPr>
              <a:t> existing data?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10" name="Google Shape;110;p22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Don’t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b="1" i="1" lang="en">
                <a:solidFill>
                  <a:schemeClr val="dk1"/>
                </a:solidFill>
              </a:rPr>
              <a:t>collect</a:t>
            </a:r>
            <a:r>
              <a:rPr lang="en">
                <a:solidFill>
                  <a:schemeClr val="dk1"/>
                </a:solidFill>
              </a:rPr>
              <a:t> from scratch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idx="1" type="body"/>
          </p:nvPr>
        </p:nvSpPr>
        <p:spPr>
          <a:xfrm>
            <a:off x="641550" y="1500850"/>
            <a:ext cx="4167300" cy="176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Data collection is </a:t>
            </a:r>
            <a:r>
              <a:rPr b="1" lang="en" sz="2100">
                <a:solidFill>
                  <a:schemeClr val="dk1"/>
                </a:solidFill>
              </a:rPr>
              <a:t>difficult</a:t>
            </a:r>
            <a:r>
              <a:rPr lang="en" sz="2100">
                <a:solidFill>
                  <a:schemeClr val="dk1"/>
                </a:solidFill>
              </a:rPr>
              <a:t>!</a:t>
            </a:r>
            <a:endParaRPr sz="2100">
              <a:solidFill>
                <a:schemeClr val="dk1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sz="2100">
                <a:solidFill>
                  <a:schemeClr val="dk1"/>
                </a:solidFill>
              </a:rPr>
              <a:t>Can we </a:t>
            </a:r>
            <a:r>
              <a:rPr b="1" i="1" lang="en" sz="2100">
                <a:solidFill>
                  <a:schemeClr val="accent1"/>
                </a:solidFill>
              </a:rPr>
              <a:t>reuse</a:t>
            </a:r>
            <a:r>
              <a:rPr lang="en" sz="2100">
                <a:solidFill>
                  <a:schemeClr val="dk1"/>
                </a:solidFill>
              </a:rPr>
              <a:t> existing data?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16" name="Google Shape;116;p23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Don’t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b="1" i="1" lang="en">
                <a:solidFill>
                  <a:schemeClr val="dk1"/>
                </a:solidFill>
              </a:rPr>
              <a:t>collect</a:t>
            </a:r>
            <a:r>
              <a:rPr lang="en">
                <a:solidFill>
                  <a:schemeClr val="dk1"/>
                </a:solidFill>
              </a:rPr>
              <a:t> from scratch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3"/>
          <p:cNvSpPr/>
          <p:nvPr/>
        </p:nvSpPr>
        <p:spPr>
          <a:xfrm>
            <a:off x="1109436" y="3034713"/>
            <a:ext cx="3225600" cy="925200"/>
          </a:xfrm>
          <a:prstGeom prst="roundRect">
            <a:avLst>
              <a:gd fmla="val 0" name="adj"/>
            </a:avLst>
          </a:prstGeom>
          <a:solidFill>
            <a:schemeClr val="accent4"/>
          </a:solidFill>
          <a:ln>
            <a:noFill/>
          </a:ln>
          <a:effectLst>
            <a:outerShdw blurRad="57150" rotWithShape="0" algn="bl" dir="5400000" dist="19050">
              <a:srgbClr val="000000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FFFFFF"/>
                </a:solidFill>
                <a:latin typeface="Google Sans"/>
                <a:ea typeface="Google Sans"/>
                <a:cs typeface="Google Sans"/>
                <a:sym typeface="Google Sans"/>
              </a:rPr>
              <a:t>What’s available?</a:t>
            </a:r>
            <a:endParaRPr sz="2100">
              <a:solidFill>
                <a:srgbClr val="FFFFFF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  <p:sp>
        <p:nvSpPr>
          <p:cNvPr id="118" name="Google Shape;118;p23"/>
          <p:cNvSpPr/>
          <p:nvPr/>
        </p:nvSpPr>
        <p:spPr>
          <a:xfrm>
            <a:off x="4808986" y="3034715"/>
            <a:ext cx="3225600" cy="925200"/>
          </a:xfrm>
          <a:prstGeom prst="roundRect">
            <a:avLst>
              <a:gd fmla="val 0" name="adj"/>
            </a:avLst>
          </a:prstGeom>
          <a:solidFill>
            <a:schemeClr val="accent3"/>
          </a:solidFill>
          <a:ln>
            <a:noFill/>
          </a:ln>
          <a:effectLst>
            <a:outerShdw blurRad="57150" rotWithShape="0" algn="bl" dir="5400000" dist="19050">
              <a:srgbClr val="000000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2"/>
                </a:solidFill>
                <a:latin typeface="Google Sans"/>
                <a:ea typeface="Google Sans"/>
                <a:cs typeface="Google Sans"/>
                <a:sym typeface="Google Sans"/>
              </a:rPr>
              <a:t>What’s missing?</a:t>
            </a:r>
            <a:endParaRPr sz="2100">
              <a:solidFill>
                <a:schemeClr val="lt2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TensorFlow</a:t>
            </a:r>
            <a:br>
              <a:rPr lang="en"/>
            </a:br>
            <a:r>
              <a:rPr lang="en" sz="2100"/>
              <a:t>Datasets Catalog</a:t>
            </a:r>
            <a:endParaRPr sz="2100"/>
          </a:p>
        </p:txBody>
      </p:sp>
      <p:pic>
        <p:nvPicPr>
          <p:cNvPr id="124" name="Google Shape;12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7175" y="704100"/>
            <a:ext cx="4660527" cy="37353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5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TensorFlow</a:t>
            </a:r>
            <a:br>
              <a:rPr lang="en"/>
            </a:br>
            <a:r>
              <a:rPr lang="en" sz="2100"/>
              <a:t>Datasets Catalog</a:t>
            </a:r>
            <a:endParaRPr sz="2100"/>
          </a:p>
        </p:txBody>
      </p:sp>
      <p:pic>
        <p:nvPicPr>
          <p:cNvPr id="130" name="Google Shape;13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7175" y="704100"/>
            <a:ext cx="4660527" cy="37353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31" name="Google Shape;131;p25"/>
          <p:cNvPicPr preferRelativeResize="0"/>
          <p:nvPr/>
        </p:nvPicPr>
        <p:blipFill rotWithShape="1">
          <a:blip r:embed="rId4">
            <a:alphaModFix amt="28000"/>
          </a:blip>
          <a:srcRect b="14140" l="0" r="58583" t="0"/>
          <a:stretch/>
        </p:blipFill>
        <p:spPr>
          <a:xfrm>
            <a:off x="2372973" y="1461873"/>
            <a:ext cx="1315475" cy="2726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5"/>
          <p:cNvSpPr txBox="1"/>
          <p:nvPr/>
        </p:nvSpPr>
        <p:spPr>
          <a:xfrm>
            <a:off x="696775" y="1706700"/>
            <a:ext cx="1945200" cy="241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Audio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Image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Image Classification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Object Detection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Question Answering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Structured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Summarization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Text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Translate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latin typeface="Google Sans"/>
                <a:ea typeface="Google Sans"/>
                <a:cs typeface="Google Sans"/>
                <a:sym typeface="Google Sans"/>
              </a:rPr>
              <a:t>Video</a:t>
            </a:r>
            <a:endParaRPr i="1"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/>
          <p:nvPr>
            <p:ph idx="4294967295"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6"/>
                </a:solidFill>
              </a:rPr>
              <a:t>TinyML </a:t>
            </a:r>
            <a:endParaRPr b="1">
              <a:solidFill>
                <a:schemeClr val="accent6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 Detection</a:t>
            </a:r>
            <a:endParaRPr/>
          </a:p>
        </p:txBody>
      </p:sp>
      <p:sp>
        <p:nvSpPr>
          <p:cNvPr id="138" name="Google Shape;138;p26"/>
          <p:cNvSpPr txBox="1"/>
          <p:nvPr>
            <p:ph idx="1" type="body"/>
          </p:nvPr>
        </p:nvSpPr>
        <p:spPr>
          <a:xfrm>
            <a:off x="344500" y="1782250"/>
            <a:ext cx="4297200" cy="170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en">
                <a:solidFill>
                  <a:schemeClr val="accent1"/>
                </a:solidFill>
              </a:rPr>
              <a:t>Visual Wake Words</a:t>
            </a:r>
            <a:r>
              <a:rPr lang="en">
                <a:solidFill>
                  <a:schemeClr val="dk1"/>
                </a:solidFill>
              </a:rPr>
              <a:t>: a new dataset built from Common Objects in Context (</a:t>
            </a:r>
            <a:r>
              <a:rPr b="1" lang="en">
                <a:solidFill>
                  <a:schemeClr val="dk1"/>
                </a:solidFill>
              </a:rPr>
              <a:t>COCO</a:t>
            </a:r>
            <a:r>
              <a:rPr lang="en">
                <a:solidFill>
                  <a:schemeClr val="dk1"/>
                </a:solidFill>
              </a:rPr>
              <a:t>)</a:t>
            </a:r>
            <a:endParaRPr>
              <a:solidFill>
                <a:schemeClr val="dk1"/>
              </a:solidFill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</a:pPr>
            <a:r>
              <a:rPr b="1" i="1" lang="en">
                <a:solidFill>
                  <a:schemeClr val="dk1"/>
                </a:solidFill>
              </a:rPr>
              <a:t>p</a:t>
            </a:r>
            <a:r>
              <a:rPr b="1" i="1" lang="en">
                <a:solidFill>
                  <a:schemeClr val="dk1"/>
                </a:solidFill>
              </a:rPr>
              <a:t>eople</a:t>
            </a:r>
            <a:r>
              <a:rPr lang="en">
                <a:solidFill>
                  <a:schemeClr val="dk1"/>
                </a:solidFill>
              </a:rPr>
              <a:t> v. </a:t>
            </a:r>
            <a:r>
              <a:rPr b="1" i="1" lang="en">
                <a:solidFill>
                  <a:schemeClr val="dk1"/>
                </a:solidFill>
              </a:rPr>
              <a:t>no people</a:t>
            </a:r>
            <a:endParaRPr b="1" i="1">
              <a:solidFill>
                <a:schemeClr val="dk1"/>
              </a:solidFill>
            </a:endParaRPr>
          </a:p>
        </p:txBody>
      </p:sp>
      <p:pic>
        <p:nvPicPr>
          <p:cNvPr id="139" name="Google Shape;13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40000" y="1380550"/>
            <a:ext cx="3505199" cy="238240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40" name="Google Shape;140;p26"/>
          <p:cNvSpPr/>
          <p:nvPr/>
        </p:nvSpPr>
        <p:spPr>
          <a:xfrm>
            <a:off x="409325" y="3637875"/>
            <a:ext cx="3825900" cy="725700"/>
          </a:xfrm>
          <a:prstGeom prst="roundRect">
            <a:avLst>
              <a:gd fmla="val 0" name="adj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22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Repurposing</a:t>
            </a:r>
            <a:r>
              <a:rPr lang="en" sz="17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 existing datasets for </a:t>
            </a:r>
            <a:r>
              <a:rPr b="1" lang="en" sz="1700">
                <a:solidFill>
                  <a:schemeClr val="accent6"/>
                </a:solidFill>
                <a:latin typeface="Google Sans"/>
                <a:ea typeface="Google Sans"/>
                <a:cs typeface="Google Sans"/>
                <a:sym typeface="Google Sans"/>
              </a:rPr>
              <a:t>TinyML</a:t>
            </a:r>
            <a:r>
              <a:rPr lang="en" sz="1700">
                <a:solidFill>
                  <a:schemeClr val="dk1"/>
                </a:solidFill>
                <a:latin typeface="Google Sans"/>
                <a:ea typeface="Google Sans"/>
                <a:cs typeface="Google Sans"/>
                <a:sym typeface="Google Sans"/>
              </a:rPr>
              <a:t> tasks is a powerful concept</a:t>
            </a:r>
            <a:endParaRPr sz="1700">
              <a:solidFill>
                <a:schemeClr val="dk1"/>
              </a:solidFill>
              <a:latin typeface="Google Sans"/>
              <a:ea typeface="Google Sans"/>
              <a:cs typeface="Google Sans"/>
              <a:sym typeface="Google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idx="1" type="body"/>
          </p:nvPr>
        </p:nvSpPr>
        <p:spPr>
          <a:xfrm>
            <a:off x="344500" y="1546975"/>
            <a:ext cx="8447700" cy="33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b="1" lang="en" sz="2100">
                <a:solidFill>
                  <a:schemeClr val="accent2"/>
                </a:solidFill>
              </a:rPr>
              <a:t>Transfer</a:t>
            </a:r>
            <a:r>
              <a:rPr lang="en" sz="2100">
                <a:solidFill>
                  <a:schemeClr val="dk1"/>
                </a:solidFill>
              </a:rPr>
              <a:t> learning</a:t>
            </a:r>
            <a:endParaRPr sz="2100">
              <a:solidFill>
                <a:schemeClr val="dk2"/>
              </a:solidFill>
            </a:endParaRPr>
          </a:p>
        </p:txBody>
      </p:sp>
      <p:sp>
        <p:nvSpPr>
          <p:cNvPr id="146" name="Google Shape;146;p27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Don’t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b="1" i="1" lang="en">
                <a:solidFill>
                  <a:schemeClr val="dk1"/>
                </a:solidFill>
              </a:rPr>
              <a:t>learn</a:t>
            </a:r>
            <a:r>
              <a:rPr lang="en">
                <a:solidFill>
                  <a:schemeClr val="dk1"/>
                </a:solidFill>
              </a:rPr>
              <a:t> from scratch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8"/>
          <p:cNvSpPr txBox="1"/>
          <p:nvPr>
            <p:ph idx="1" type="body"/>
          </p:nvPr>
        </p:nvSpPr>
        <p:spPr>
          <a:xfrm>
            <a:off x="344500" y="1546975"/>
            <a:ext cx="8447700" cy="33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</a:pPr>
            <a:r>
              <a:rPr b="1" lang="en" sz="2100">
                <a:solidFill>
                  <a:schemeClr val="dk2"/>
                </a:solidFill>
              </a:rPr>
              <a:t>Transfer</a:t>
            </a:r>
            <a:r>
              <a:rPr lang="en" sz="2100">
                <a:solidFill>
                  <a:schemeClr val="dk2"/>
                </a:solidFill>
              </a:rPr>
              <a:t> learning</a:t>
            </a:r>
            <a:endParaRPr sz="2100">
              <a:solidFill>
                <a:schemeClr val="dk2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b="1" lang="en" sz="2100">
                <a:solidFill>
                  <a:schemeClr val="accent1"/>
                </a:solidFill>
              </a:rPr>
              <a:t>Pretrained</a:t>
            </a:r>
            <a:r>
              <a:rPr lang="en" sz="2100">
                <a:solidFill>
                  <a:schemeClr val="dk1"/>
                </a:solidFill>
              </a:rPr>
              <a:t> models: your “AI Data Labeling Assistant”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52" name="Google Shape;152;p28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Don’t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b="1" i="1" lang="en">
                <a:solidFill>
                  <a:schemeClr val="dk1"/>
                </a:solidFill>
              </a:rPr>
              <a:t>learn</a:t>
            </a:r>
            <a:r>
              <a:rPr lang="en">
                <a:solidFill>
                  <a:schemeClr val="dk1"/>
                </a:solidFill>
              </a:rPr>
              <a:t> from scratch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/>
          <p:nvPr>
            <p:ph idx="1" type="body"/>
          </p:nvPr>
        </p:nvSpPr>
        <p:spPr>
          <a:xfrm>
            <a:off x="344500" y="1546975"/>
            <a:ext cx="8447700" cy="336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</a:pPr>
            <a:r>
              <a:rPr b="1" lang="en" sz="2100">
                <a:solidFill>
                  <a:schemeClr val="dk2"/>
                </a:solidFill>
              </a:rPr>
              <a:t>Transfer</a:t>
            </a:r>
            <a:r>
              <a:rPr lang="en" sz="2100">
                <a:solidFill>
                  <a:schemeClr val="dk2"/>
                </a:solidFill>
              </a:rPr>
              <a:t> learning</a:t>
            </a:r>
            <a:endParaRPr sz="2100">
              <a:solidFill>
                <a:schemeClr val="dk2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</a:pPr>
            <a:r>
              <a:rPr b="1" lang="en" sz="2100">
                <a:solidFill>
                  <a:schemeClr val="dk2"/>
                </a:solidFill>
              </a:rPr>
              <a:t>Pretrained</a:t>
            </a:r>
            <a:r>
              <a:rPr lang="en" sz="2100">
                <a:solidFill>
                  <a:schemeClr val="dk2"/>
                </a:solidFill>
              </a:rPr>
              <a:t> models: your “AI Data Labeling Assistant”</a:t>
            </a:r>
            <a:endParaRPr sz="2100">
              <a:solidFill>
                <a:schemeClr val="dk2"/>
              </a:solidFill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b="1" lang="en" sz="2100">
                <a:solidFill>
                  <a:schemeClr val="accent4"/>
                </a:solidFill>
              </a:rPr>
              <a:t>Generate</a:t>
            </a:r>
            <a:r>
              <a:rPr lang="en" sz="2100">
                <a:solidFill>
                  <a:schemeClr val="dk1"/>
                </a:solidFill>
              </a:rPr>
              <a:t> your own data</a:t>
            </a:r>
            <a:endParaRPr sz="2100">
              <a:solidFill>
                <a:schemeClr val="dk1"/>
              </a:solidFill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</a:pPr>
            <a:r>
              <a:rPr lang="en" sz="2100">
                <a:solidFill>
                  <a:schemeClr val="dk1"/>
                </a:solidFill>
              </a:rPr>
              <a:t>Simulations</a:t>
            </a:r>
            <a:endParaRPr sz="2100">
              <a:solidFill>
                <a:schemeClr val="dk1"/>
              </a:solidFill>
            </a:endParaRPr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○"/>
            </a:pPr>
            <a:r>
              <a:rPr lang="en" sz="2100">
                <a:solidFill>
                  <a:schemeClr val="dk1"/>
                </a:solidFill>
              </a:rPr>
              <a:t>ML models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58" name="Google Shape;158;p29"/>
          <p:cNvSpPr txBox="1"/>
          <p:nvPr>
            <p:ph type="title"/>
          </p:nvPr>
        </p:nvSpPr>
        <p:spPr>
          <a:xfrm>
            <a:off x="344500" y="603900"/>
            <a:ext cx="7797000" cy="53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</a:rPr>
              <a:t>Don’t</a:t>
            </a:r>
            <a:r>
              <a:rPr lang="en">
                <a:solidFill>
                  <a:schemeClr val="dk1"/>
                </a:solidFill>
              </a:rPr>
              <a:t> </a:t>
            </a:r>
            <a:r>
              <a:rPr b="1" i="1" lang="en">
                <a:solidFill>
                  <a:schemeClr val="dk1"/>
                </a:solidFill>
              </a:rPr>
              <a:t>learn</a:t>
            </a:r>
            <a:r>
              <a:rPr lang="en">
                <a:solidFill>
                  <a:schemeClr val="dk1"/>
                </a:solidFill>
              </a:rPr>
              <a:t> from scratch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inyMLx">
  <a:themeElements>
    <a:clrScheme name="Google Colours">
      <a:dk1>
        <a:srgbClr val="3C4043"/>
      </a:dk1>
      <a:lt1>
        <a:srgbClr val="5F6368"/>
      </a:lt1>
      <a:dk2>
        <a:srgbClr val="BDC1C6"/>
      </a:dk2>
      <a:lt2>
        <a:srgbClr val="F8F9FA"/>
      </a:lt2>
      <a:accent1>
        <a:srgbClr val="4285F4"/>
      </a:accent1>
      <a:accent2>
        <a:srgbClr val="EA4335"/>
      </a:accent2>
      <a:accent3>
        <a:srgbClr val="FBBC05"/>
      </a:accent3>
      <a:accent4>
        <a:srgbClr val="34A853"/>
      </a:accent4>
      <a:accent5>
        <a:srgbClr val="185ABC"/>
      </a:accent5>
      <a:accent6>
        <a:srgbClr val="B31412"/>
      </a:accent6>
      <a:hlink>
        <a:srgbClr val="1A73E8"/>
      </a:hlink>
      <a:folHlink>
        <a:srgbClr val="7B1FA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